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63" r:id="rId3"/>
    <p:sldId id="258" r:id="rId4"/>
    <p:sldId id="265" r:id="rId5"/>
    <p:sldId id="266" r:id="rId6"/>
    <p:sldId id="261" r:id="rId7"/>
    <p:sldId id="259" r:id="rId8"/>
    <p:sldId id="260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92"/>
    <p:restoredTop sz="93635"/>
  </p:normalViewPr>
  <p:slideViewPr>
    <p:cSldViewPr snapToGrid="0" snapToObjects="1">
      <p:cViewPr varScale="1">
        <p:scale>
          <a:sx n="115" d="100"/>
          <a:sy n="115" d="100"/>
        </p:scale>
        <p:origin x="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45CC3-C078-7448-9722-0A6DC58C24E4}" type="datetimeFigureOut">
              <a:rPr lang="en-US" smtClean="0"/>
              <a:t>12/16/15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A27A4-FA34-9848-87B7-D45D5568A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53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ClrTx/>
              <a:buFont typeface="+mj-lt"/>
              <a:buAutoNum type="arabicPeriod"/>
            </a:pPr>
            <a:r>
              <a:rPr lang="en-US" sz="1800" b="1" dirty="0" smtClean="0">
                <a:solidFill>
                  <a:srgbClr val="000000"/>
                </a:solidFill>
              </a:rPr>
              <a:t>Grow customer base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Customers locked = time to focus on growing the business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Warranty service contracts become an asset to your business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1800" b="1" dirty="0" smtClean="0">
                <a:solidFill>
                  <a:srgbClr val="000000"/>
                </a:solidFill>
              </a:rPr>
              <a:t>Differentiate your business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Additional value of LG over competitors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Add value to your services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Provide peace of mind to customers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1800" b="1" dirty="0" smtClean="0">
                <a:solidFill>
                  <a:srgbClr val="000000"/>
                </a:solidFill>
              </a:rPr>
              <a:t>Guaranteed long-term revenue stream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Tie your services to customers during warranty period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Additional Selling opportunities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Potential for </a:t>
            </a:r>
            <a:r>
              <a:rPr lang="en-US" sz="1800" b="1" dirty="0" smtClean="0">
                <a:solidFill>
                  <a:srgbClr val="000000"/>
                </a:solidFill>
              </a:rPr>
              <a:t>$100 ADDITIONAL PROFIT </a:t>
            </a:r>
            <a:r>
              <a:rPr lang="en-US" sz="1800" dirty="0" smtClean="0">
                <a:solidFill>
                  <a:srgbClr val="000000"/>
                </a:solidFill>
              </a:rPr>
              <a:t>ON EVERY SALE! </a:t>
            </a:r>
          </a:p>
          <a:p>
            <a:pPr marL="1035558" lvl="2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Average cost of warranty is $280</a:t>
            </a:r>
          </a:p>
          <a:p>
            <a:pPr marL="1035558" lvl="2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Average sale price for that warranty is $390-400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89CDB-7E1B-0545-9EE5-83C6EA75B01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00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ClrTx/>
              <a:buFont typeface="+mj-lt"/>
              <a:buAutoNum type="arabicPeriod"/>
            </a:pPr>
            <a:r>
              <a:rPr lang="en-US" sz="1800" b="1" dirty="0" smtClean="0">
                <a:solidFill>
                  <a:srgbClr val="000000"/>
                </a:solidFill>
              </a:rPr>
              <a:t>Grow customer base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Customers locked = time to focus on growing the business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Warranty service contracts become an asset to your business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1800" b="1" dirty="0" smtClean="0">
                <a:solidFill>
                  <a:srgbClr val="000000"/>
                </a:solidFill>
              </a:rPr>
              <a:t>Differentiate your business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Additional value of LG over competitors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Add value to your services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Provide peace of mind to customers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1800" b="1" dirty="0" smtClean="0">
                <a:solidFill>
                  <a:srgbClr val="000000"/>
                </a:solidFill>
              </a:rPr>
              <a:t>Guaranteed long-term revenue stream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Tie your services to customers during warranty period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Additional Selling opportunities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Potential for </a:t>
            </a:r>
            <a:r>
              <a:rPr lang="en-US" sz="1800" b="1" dirty="0" smtClean="0">
                <a:solidFill>
                  <a:srgbClr val="000000"/>
                </a:solidFill>
              </a:rPr>
              <a:t>$100 ADDITIONAL PROFIT </a:t>
            </a:r>
            <a:r>
              <a:rPr lang="en-US" sz="1800" dirty="0" smtClean="0">
                <a:solidFill>
                  <a:srgbClr val="000000"/>
                </a:solidFill>
              </a:rPr>
              <a:t>ON EVERY SALE! </a:t>
            </a:r>
          </a:p>
          <a:p>
            <a:pPr marL="1035558" lvl="2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Average cost of warranty is $280</a:t>
            </a:r>
          </a:p>
          <a:p>
            <a:pPr marL="1035558" lvl="2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Average sale price for that warranty is $390-400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89CDB-7E1B-0545-9EE5-83C6EA75B0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68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that we know how it works</a:t>
            </a:r>
            <a:r>
              <a:rPr lang="en-US" baseline="0" dirty="0" smtClean="0"/>
              <a:t> lets look at how to take advantage of it.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89CDB-7E1B-0545-9EE5-83C6EA75B0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661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what does all this come down</a:t>
            </a:r>
            <a:r>
              <a:rPr lang="en-US" baseline="0" dirty="0" smtClean="0"/>
              <a:t> to? Increasing your average sale, which will increase your bottom line profits. </a:t>
            </a:r>
          </a:p>
          <a:p>
            <a:endParaRPr lang="en-US" baseline="0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www.entrepreneur.com</a:t>
            </a:r>
            <a:r>
              <a:rPr lang="en-US" dirty="0" smtClean="0"/>
              <a:t>/article/191978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89CDB-7E1B-0545-9EE5-83C6EA75B0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84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ClrTx/>
              <a:buFont typeface="+mj-lt"/>
              <a:buAutoNum type="arabicPeriod"/>
            </a:pPr>
            <a:r>
              <a:rPr lang="en-US" sz="1800" b="1" dirty="0" smtClean="0">
                <a:solidFill>
                  <a:srgbClr val="000000"/>
                </a:solidFill>
              </a:rPr>
              <a:t>Grow customer base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Customers locked = time to focus on growing the business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Warranty service contracts become an asset to your business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1800" b="1" dirty="0" smtClean="0">
                <a:solidFill>
                  <a:srgbClr val="000000"/>
                </a:solidFill>
              </a:rPr>
              <a:t>Differentiate your business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Additional value of LG over competitors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Add value to your services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Provide peace of mind to customers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1800" b="1" dirty="0" smtClean="0">
                <a:solidFill>
                  <a:srgbClr val="000000"/>
                </a:solidFill>
              </a:rPr>
              <a:t>Guaranteed long-term revenue stream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Tie your services to customers during warranty period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Additional Selling opportunities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Potential for </a:t>
            </a:r>
            <a:r>
              <a:rPr lang="en-US" sz="1800" b="1" dirty="0" smtClean="0">
                <a:solidFill>
                  <a:srgbClr val="000000"/>
                </a:solidFill>
              </a:rPr>
              <a:t>$100 ADDITIONAL PROFIT </a:t>
            </a:r>
            <a:r>
              <a:rPr lang="en-US" sz="1800" dirty="0" smtClean="0">
                <a:solidFill>
                  <a:srgbClr val="000000"/>
                </a:solidFill>
              </a:rPr>
              <a:t>ON EVERY SALE! </a:t>
            </a:r>
          </a:p>
          <a:p>
            <a:pPr marL="1035558" lvl="2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Average cost of warranty is $280</a:t>
            </a:r>
          </a:p>
          <a:p>
            <a:pPr marL="1035558" lvl="2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Average sale price for that warranty is $390-400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89CDB-7E1B-0545-9EE5-83C6EA75B01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73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89CDB-7E1B-0545-9EE5-83C6EA75B0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44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89CDB-7E1B-0545-9EE5-83C6EA75B0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274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89CDB-7E1B-0545-9EE5-83C6EA75B01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66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F3C6-3D4B-3040-83FB-0E7E2647338A}" type="datetimeFigureOut">
              <a:rPr lang="en-US" smtClean="0"/>
              <a:t>12/16/15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1073A-B5DC-B946-B745-DC0B805FF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652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F3C6-3D4B-3040-83FB-0E7E2647338A}" type="datetimeFigureOut">
              <a:rPr lang="en-US" smtClean="0"/>
              <a:t>12/16/15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1073A-B5DC-B946-B745-DC0B805FF20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Shap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819" y="230188"/>
            <a:ext cx="1651000" cy="525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53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F3C6-3D4B-3040-83FB-0E7E2647338A}" type="datetimeFigureOut">
              <a:rPr lang="en-US" smtClean="0"/>
              <a:t>12/16/15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1073A-B5DC-B946-B745-DC0B805FF20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Shap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819" y="230188"/>
            <a:ext cx="1651000" cy="525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2832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F3C6-3D4B-3040-83FB-0E7E2647338A}" type="datetimeFigureOut">
              <a:rPr lang="en-US" smtClean="0"/>
              <a:t>12/16/15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1073A-B5DC-B946-B745-DC0B805FF20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Shap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819" y="230188"/>
            <a:ext cx="1651000" cy="525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206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F3C6-3D4B-3040-83FB-0E7E2647338A}" type="datetimeFigureOut">
              <a:rPr lang="en-US" smtClean="0"/>
              <a:t>12/16/15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1073A-B5DC-B946-B745-DC0B805FF20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Shap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819" y="230188"/>
            <a:ext cx="1651000" cy="525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703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F3C6-3D4B-3040-83FB-0E7E2647338A}" type="datetimeFigureOut">
              <a:rPr lang="en-US" smtClean="0"/>
              <a:t>12/16/15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1073A-B5DC-B946-B745-DC0B805FF20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Shap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819" y="230188"/>
            <a:ext cx="1651000" cy="525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538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F3C6-3D4B-3040-83FB-0E7E2647338A}" type="datetimeFigureOut">
              <a:rPr lang="en-US" smtClean="0"/>
              <a:t>12/16/15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1073A-B5DC-B946-B745-DC0B805FF20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Shap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819" y="230188"/>
            <a:ext cx="1651000" cy="525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00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F3C6-3D4B-3040-83FB-0E7E2647338A}" type="datetimeFigureOut">
              <a:rPr lang="en-US" smtClean="0"/>
              <a:t>12/16/15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1073A-B5DC-B946-B745-DC0B805FF206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Shap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819" y="230188"/>
            <a:ext cx="1651000" cy="525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736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F3C6-3D4B-3040-83FB-0E7E2647338A}" type="datetimeFigureOut">
              <a:rPr lang="en-US" smtClean="0"/>
              <a:t>12/16/15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1073A-B5DC-B946-B745-DC0B805FF206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Shap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819" y="230188"/>
            <a:ext cx="1651000" cy="525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196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F3C6-3D4B-3040-83FB-0E7E2647338A}" type="datetimeFigureOut">
              <a:rPr lang="en-US" smtClean="0"/>
              <a:t>12/16/15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1073A-B5DC-B946-B745-DC0B805FF20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Shap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819" y="230188"/>
            <a:ext cx="1651000" cy="525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4637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5F3C6-3D4B-3040-83FB-0E7E2647338A}" type="datetimeFigureOut">
              <a:rPr lang="en-US" smtClean="0"/>
              <a:t>12/16/15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1073A-B5DC-B946-B745-DC0B805FF20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Shap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819" y="230188"/>
            <a:ext cx="1651000" cy="525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2034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5F3C6-3D4B-3040-83FB-0E7E2647338A}" type="datetimeFigureOut">
              <a:rPr lang="en-US" smtClean="0"/>
              <a:t>12/16/15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1073A-B5DC-B946-B745-DC0B805FF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8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lg-dfs-warranty.com/" TargetMode="Externa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g-dfs-warranty.com/" TargetMode="External"/><Relationship Id="rId4" Type="http://schemas.openxmlformats.org/officeDocument/2006/relationships/hyperlink" Target="mailto:support@lg-dfs-warranty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401" y="3635005"/>
            <a:ext cx="7394698" cy="1752600"/>
          </a:xfrm>
        </p:spPr>
        <p:txBody>
          <a:bodyPr/>
          <a:lstStyle/>
          <a:p>
            <a:r>
              <a:rPr lang="en-US" dirty="0" smtClean="0">
                <a:effectLst/>
              </a:rPr>
              <a:t>Competitive Advantage for LG Contractors, Peace of </a:t>
            </a:r>
            <a:r>
              <a:rPr lang="en-US" smtClean="0">
                <a:effectLst/>
              </a:rPr>
              <a:t>Mind </a:t>
            </a:r>
            <a:r>
              <a:rPr lang="en-US" smtClean="0"/>
              <a:t>your</a:t>
            </a:r>
            <a:r>
              <a:rPr lang="en-US" smtClean="0">
                <a:effectLst/>
              </a:rPr>
              <a:t> </a:t>
            </a:r>
            <a:r>
              <a:rPr lang="en-US" dirty="0" smtClean="0">
                <a:effectLst/>
              </a:rPr>
              <a:t>customers.</a:t>
            </a:r>
          </a:p>
          <a:p>
            <a:r>
              <a:rPr lang="en-US" sz="3200" dirty="0">
                <a:effectLst>
                  <a:reflection blurRad="6350" stA="55000" endA="300" endPos="45500" dir="5400000" sy="-100000" algn="bl" rotWithShape="0"/>
                </a:effectLst>
                <a:hlinkClick r:id="rId2"/>
              </a:rPr>
              <a:t>www.LG-DFS-</a:t>
            </a:r>
            <a:r>
              <a:rPr lang="en-US" sz="3200" dirty="0" err="1">
                <a:effectLst>
                  <a:reflection blurRad="6350" stA="55000" endA="300" endPos="45500" dir="5400000" sy="-100000" algn="bl" rotWithShape="0"/>
                </a:effectLst>
                <a:hlinkClick r:id="rId2"/>
              </a:rPr>
              <a:t>WARRANTY.com</a:t>
            </a:r>
            <a:endParaRPr lang="en-US" sz="3200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829" y="1439056"/>
            <a:ext cx="6893841" cy="2195949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115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981200" y="308237"/>
            <a:ext cx="8229600" cy="937101"/>
          </a:xfrm>
        </p:spPr>
        <p:txBody>
          <a:bodyPr/>
          <a:lstStyle/>
          <a:p>
            <a:pPr algn="ctr"/>
            <a:r>
              <a:rPr lang="en-US" dirty="0" smtClean="0"/>
              <a:t>Guaranteed Warranties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/>
        </p:nvSpPr>
        <p:spPr>
          <a:xfrm>
            <a:off x="626124" y="1327955"/>
            <a:ext cx="10754299" cy="829520"/>
          </a:xfrm>
          <a:prstGeom prst="rect">
            <a:avLst/>
          </a:prstGeom>
        </p:spPr>
        <p:txBody>
          <a:bodyPr vert="horz" lIns="182880" tIns="91440">
            <a:normAutofit fontScale="85000" lnSpcReduction="20000"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rgbClr val="C40000"/>
              </a:buClr>
              <a:buSzPct val="80000"/>
              <a:buFont typeface="Wingdings 2"/>
              <a:buChar char=""/>
              <a:defRPr sz="280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rgbClr val="C40000"/>
              </a:buClr>
              <a:buSzPct val="100000"/>
              <a:buFont typeface="Verdana"/>
              <a:buChar char="◦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sz="1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sz="17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sz="15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>
                <a:solidFill>
                  <a:srgbClr val="000000"/>
                </a:solidFill>
              </a:rPr>
              <a:t>All LG Assurance Care extended warranties are Guaranteed and insured by an A rated underwriter as well as a secondary cumulative insurance policy.</a:t>
            </a:r>
            <a:endParaRPr lang="en-US" sz="3200" dirty="0">
              <a:solidFill>
                <a:srgbClr val="000000"/>
              </a:solidFill>
            </a:endParaRPr>
          </a:p>
          <a:p>
            <a:pPr marL="283464" lvl="1" indent="0">
              <a:lnSpc>
                <a:spcPct val="90000"/>
              </a:lnSpc>
              <a:buNone/>
            </a:pPr>
            <a:endParaRPr lang="en-US" sz="26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/>
        </p:nvSpPr>
        <p:spPr>
          <a:xfrm>
            <a:off x="626124" y="2527589"/>
            <a:ext cx="10564390" cy="2955545"/>
          </a:xfrm>
          <a:prstGeom prst="rect">
            <a:avLst/>
          </a:prstGeom>
        </p:spPr>
        <p:txBody>
          <a:bodyPr vert="horz" lIns="182880" tIns="91440">
            <a:normAutofit fontScale="77500" lnSpcReduction="20000"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rgbClr val="C40000"/>
              </a:buClr>
              <a:buSzPct val="80000"/>
              <a:buFont typeface="Wingdings 2"/>
              <a:buChar char=""/>
              <a:defRPr sz="280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rgbClr val="C40000"/>
              </a:buClr>
              <a:buSzPct val="100000"/>
              <a:buFont typeface="Verdana"/>
              <a:buChar char="◦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sz="1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sz="17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sz="15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191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3900" dirty="0">
                <a:solidFill>
                  <a:schemeClr val="tx1"/>
                </a:solidFill>
              </a:rPr>
              <a:t>Dealers Assurance Company (DAC)</a:t>
            </a:r>
          </a:p>
          <a:p>
            <a:pPr marL="457200" lvl="0" indent="-4191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3900" dirty="0">
                <a:solidFill>
                  <a:schemeClr val="tx1"/>
                </a:solidFill>
              </a:rPr>
              <a:t>DAC is a global leading insurance and investment organization</a:t>
            </a:r>
          </a:p>
          <a:p>
            <a:pPr marL="457200" lvl="0" indent="-4191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3900" dirty="0">
                <a:solidFill>
                  <a:schemeClr val="tx1"/>
                </a:solidFill>
              </a:rPr>
              <a:t>DAC carries an A.M. Best “A” (Excellent), Financial Size Category </a:t>
            </a:r>
            <a:r>
              <a:rPr lang="en" sz="3900" dirty="0" smtClean="0">
                <a:solidFill>
                  <a:schemeClr val="tx1"/>
                </a:solidFill>
              </a:rPr>
              <a:t>XIV</a:t>
            </a:r>
            <a:endParaRPr lang="en-US" sz="3900" dirty="0" smtClean="0">
              <a:solidFill>
                <a:schemeClr val="tx1"/>
              </a:solidFill>
            </a:endParaRPr>
          </a:p>
          <a:p>
            <a:pPr marL="457200" lvl="0" indent="-4191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3900" dirty="0" smtClean="0">
                <a:solidFill>
                  <a:schemeClr val="tx1"/>
                </a:solidFill>
              </a:rPr>
              <a:t>Pooled Secondary Insurance Policy</a:t>
            </a:r>
            <a:endParaRPr lang="en" sz="3900" dirty="0">
              <a:solidFill>
                <a:schemeClr val="tx1"/>
              </a:solidFill>
            </a:endParaRPr>
          </a:p>
          <a:p>
            <a:pPr marL="283464" lvl="1" indent="0">
              <a:lnSpc>
                <a:spcPct val="90000"/>
              </a:lnSpc>
              <a:buNone/>
            </a:pPr>
            <a:endParaRPr lang="en-US" sz="2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47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981200" y="308237"/>
            <a:ext cx="8229600" cy="937101"/>
          </a:xfrm>
        </p:spPr>
        <p:txBody>
          <a:bodyPr/>
          <a:lstStyle/>
          <a:p>
            <a:pPr algn="ctr"/>
            <a:r>
              <a:rPr lang="en-US" dirty="0" smtClean="0"/>
              <a:t>Extended Warranties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/>
        </p:nvSpPr>
        <p:spPr>
          <a:xfrm>
            <a:off x="626124" y="1157049"/>
            <a:ext cx="10754299" cy="82952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rgbClr val="C40000"/>
              </a:buClr>
              <a:buSzPct val="80000"/>
              <a:buFont typeface="Wingdings 2"/>
              <a:buChar char=""/>
              <a:defRPr sz="280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rgbClr val="C40000"/>
              </a:buClr>
              <a:buSzPct val="100000"/>
              <a:buFont typeface="Verdana"/>
              <a:buChar char="◦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sz="1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sz="17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sz="15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900" dirty="0">
                <a:solidFill>
                  <a:srgbClr val="000000"/>
                </a:solidFill>
              </a:rPr>
              <a:t>Extended warranties provide many benefits to contractors that strengthen their business and increase the bottom line.</a:t>
            </a:r>
          </a:p>
          <a:p>
            <a:pPr marL="283464" lvl="1" indent="0">
              <a:lnSpc>
                <a:spcPct val="90000"/>
              </a:lnSpc>
              <a:buNone/>
            </a:pPr>
            <a:endParaRPr lang="en-US" sz="26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/>
        </p:nvSpPr>
        <p:spPr>
          <a:xfrm>
            <a:off x="626123" y="1817754"/>
            <a:ext cx="10501421" cy="551582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rgbClr val="C40000"/>
              </a:buClr>
              <a:buSzPct val="80000"/>
              <a:buFont typeface="Wingdings 2"/>
              <a:buChar char=""/>
              <a:defRPr sz="280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rgbClr val="C40000"/>
              </a:buClr>
              <a:buSzPct val="100000"/>
              <a:buFont typeface="Verdana"/>
              <a:buChar char="◦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sz="1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sz="17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sz="15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ClrTx/>
              <a:buFont typeface="+mj-lt"/>
              <a:buAutoNum type="arabicPeriod"/>
            </a:pPr>
            <a:r>
              <a:rPr lang="en-US" sz="2400" b="1" dirty="0">
                <a:solidFill>
                  <a:srgbClr val="000000"/>
                </a:solidFill>
              </a:rPr>
              <a:t>Grow customer base</a:t>
            </a:r>
          </a:p>
          <a:p>
            <a:pPr marL="797814" lvl="1" indent="-514350">
              <a:buClrTx/>
            </a:pPr>
            <a:r>
              <a:rPr lang="en-US" sz="1800" dirty="0">
                <a:solidFill>
                  <a:srgbClr val="000000"/>
                </a:solidFill>
              </a:rPr>
              <a:t>Customers locked = time to focus on growing the business</a:t>
            </a:r>
          </a:p>
          <a:p>
            <a:pPr marL="797814" lvl="1" indent="-514350">
              <a:buClrTx/>
            </a:pPr>
            <a:r>
              <a:rPr lang="en-US" sz="1800" dirty="0">
                <a:solidFill>
                  <a:srgbClr val="000000"/>
                </a:solidFill>
              </a:rPr>
              <a:t>Warranty service contracts </a:t>
            </a:r>
            <a:r>
              <a:rPr lang="en-US" sz="1800" dirty="0" smtClean="0">
                <a:solidFill>
                  <a:srgbClr val="000000"/>
                </a:solidFill>
              </a:rPr>
              <a:t>are an asset to your company</a:t>
            </a:r>
            <a:endParaRPr lang="en-US" sz="1800" dirty="0">
              <a:solidFill>
                <a:srgbClr val="000000"/>
              </a:solidFill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400" b="1" dirty="0">
                <a:solidFill>
                  <a:srgbClr val="000000"/>
                </a:solidFill>
              </a:rPr>
              <a:t>Differentiate your business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Additional value of LG over competitors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Add value to your services </a:t>
            </a:r>
          </a:p>
          <a:p>
            <a:pPr marL="797814" lvl="1" indent="-514350">
              <a:buClrTx/>
            </a:pPr>
            <a:r>
              <a:rPr lang="en-US" sz="1800" dirty="0" smtClean="0">
                <a:solidFill>
                  <a:srgbClr val="000000"/>
                </a:solidFill>
              </a:rPr>
              <a:t>Provide peace of mind to customers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400" b="1" dirty="0" smtClean="0">
                <a:solidFill>
                  <a:srgbClr val="000000"/>
                </a:solidFill>
              </a:rPr>
              <a:t>Guaranteed </a:t>
            </a:r>
            <a:r>
              <a:rPr lang="en-US" sz="2400" b="1" dirty="0">
                <a:solidFill>
                  <a:srgbClr val="000000"/>
                </a:solidFill>
              </a:rPr>
              <a:t>long-term revenue stream</a:t>
            </a:r>
          </a:p>
          <a:p>
            <a:pPr marL="797814" lvl="1" indent="-514350">
              <a:buClrTx/>
            </a:pPr>
            <a:r>
              <a:rPr lang="en-US" sz="1800" dirty="0">
                <a:solidFill>
                  <a:srgbClr val="000000"/>
                </a:solidFill>
              </a:rPr>
              <a:t>Tie your services to customers during warranty period</a:t>
            </a:r>
          </a:p>
          <a:p>
            <a:pPr marL="797814" lvl="1" indent="-514350">
              <a:buClrTx/>
            </a:pPr>
            <a:r>
              <a:rPr lang="en-US" sz="1800" dirty="0">
                <a:solidFill>
                  <a:srgbClr val="000000"/>
                </a:solidFill>
              </a:rPr>
              <a:t>Additional Selling opportunities</a:t>
            </a:r>
          </a:p>
          <a:p>
            <a:pPr marL="797814" lvl="1" indent="-514350">
              <a:buClrTx/>
            </a:pPr>
            <a:r>
              <a:rPr lang="en-US" sz="1800" dirty="0">
                <a:solidFill>
                  <a:srgbClr val="000000"/>
                </a:solidFill>
              </a:rPr>
              <a:t>Potential for </a:t>
            </a:r>
            <a:r>
              <a:rPr lang="en-US" sz="1800" dirty="0" smtClean="0">
                <a:solidFill>
                  <a:srgbClr val="000000"/>
                </a:solidFill>
              </a:rPr>
              <a:t>~</a:t>
            </a:r>
            <a:r>
              <a:rPr lang="en-US" sz="1800" b="1" dirty="0" smtClean="0">
                <a:solidFill>
                  <a:srgbClr val="000000"/>
                </a:solidFill>
              </a:rPr>
              <a:t>$</a:t>
            </a:r>
            <a:r>
              <a:rPr lang="en-US" sz="1800" b="1" dirty="0">
                <a:solidFill>
                  <a:srgbClr val="000000"/>
                </a:solidFill>
              </a:rPr>
              <a:t>100 ADDITIONAL PROFIT </a:t>
            </a:r>
            <a:r>
              <a:rPr lang="en-US" sz="1800" dirty="0">
                <a:solidFill>
                  <a:srgbClr val="000000"/>
                </a:solidFill>
              </a:rPr>
              <a:t>ON EVERY SALE! </a:t>
            </a:r>
          </a:p>
          <a:p>
            <a:pPr marL="1035558" lvl="2" indent="-514350">
              <a:buClrTx/>
            </a:pPr>
            <a:r>
              <a:rPr lang="en-US" sz="1800" dirty="0">
                <a:solidFill>
                  <a:srgbClr val="000000"/>
                </a:solidFill>
              </a:rPr>
              <a:t>Average cost of warranty is $280</a:t>
            </a:r>
          </a:p>
          <a:p>
            <a:pPr marL="1035558" lvl="2" indent="-514350">
              <a:buClrTx/>
            </a:pPr>
            <a:r>
              <a:rPr lang="en-US" sz="1800" dirty="0">
                <a:solidFill>
                  <a:srgbClr val="000000"/>
                </a:solidFill>
              </a:rPr>
              <a:t>Average sale price for that warranty is $390-400</a:t>
            </a:r>
          </a:p>
          <a:p>
            <a:pPr marL="283464" lvl="1" indent="0">
              <a:lnSpc>
                <a:spcPct val="90000"/>
              </a:lnSpc>
              <a:buNone/>
            </a:pPr>
            <a:endParaRPr lang="en-US" sz="2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77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981200" y="469052"/>
            <a:ext cx="8229600" cy="937101"/>
          </a:xfrm>
        </p:spPr>
        <p:txBody>
          <a:bodyPr/>
          <a:lstStyle/>
          <a:p>
            <a:pPr algn="ctr"/>
            <a:r>
              <a:rPr lang="en-US" dirty="0" smtClean="0"/>
              <a:t>Increasing Sales / Profits 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/>
        </p:nvSpPr>
        <p:spPr>
          <a:xfrm>
            <a:off x="946878" y="1481103"/>
            <a:ext cx="10298243" cy="5177211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rgbClr val="C40000"/>
              </a:buClr>
              <a:buSzPct val="80000"/>
              <a:buFont typeface="Wingdings 2"/>
              <a:buChar char=""/>
              <a:defRPr sz="280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rgbClr val="C40000"/>
              </a:buClr>
              <a:buSzPct val="100000"/>
              <a:buFont typeface="Verdana"/>
              <a:buChar char="◦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sz="1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sz="17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sz="15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US" sz="2000" dirty="0">
                <a:solidFill>
                  <a:srgbClr val="000000"/>
                </a:solidFill>
              </a:rPr>
              <a:t>Average cost of warranty is $280. Average sale price for that warranty is $390-400.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US" sz="1600" dirty="0">
                <a:solidFill>
                  <a:srgbClr val="000000"/>
                </a:solidFill>
              </a:rPr>
              <a:t>That</a:t>
            </a:r>
            <a:r>
              <a:rPr lang="fr-FR" sz="1600" dirty="0">
                <a:solidFill>
                  <a:srgbClr val="000000"/>
                </a:solidFill>
              </a:rPr>
              <a:t>’</a:t>
            </a:r>
            <a:r>
              <a:rPr lang="en-US" sz="1600" dirty="0">
                <a:solidFill>
                  <a:srgbClr val="000000"/>
                </a:solidFill>
              </a:rPr>
              <a:t>s a minimum of </a:t>
            </a:r>
            <a:r>
              <a:rPr lang="en-US" sz="1600" b="1" dirty="0">
                <a:solidFill>
                  <a:srgbClr val="000000"/>
                </a:solidFill>
              </a:rPr>
              <a:t>$100 ADDITIONAL PROFIT </a:t>
            </a:r>
            <a:r>
              <a:rPr lang="en-US" sz="1600" dirty="0">
                <a:solidFill>
                  <a:srgbClr val="000000"/>
                </a:solidFill>
              </a:rPr>
              <a:t>ON EVERY SALE! </a:t>
            </a:r>
            <a:endParaRPr lang="en-US" sz="2000" dirty="0">
              <a:solidFill>
                <a:srgbClr val="000000"/>
              </a:solidFill>
            </a:endParaRPr>
          </a:p>
          <a:p>
            <a:pPr>
              <a:buClr>
                <a:schemeClr val="tx1"/>
              </a:buClr>
            </a:pPr>
            <a:r>
              <a:rPr lang="en-US" sz="2000" dirty="0">
                <a:solidFill>
                  <a:srgbClr val="000000"/>
                </a:solidFill>
              </a:rPr>
              <a:t>Over the life of the warranty </a:t>
            </a:r>
            <a:r>
              <a:rPr lang="en-US" sz="2000" b="1" dirty="0">
                <a:solidFill>
                  <a:srgbClr val="000000"/>
                </a:solidFill>
              </a:rPr>
              <a:t>there will be multiple opportunities to sell products and services.</a:t>
            </a:r>
          </a:p>
          <a:p>
            <a:pPr lvl="1">
              <a:buClr>
                <a:schemeClr val="tx1"/>
              </a:buClr>
            </a:pPr>
            <a:r>
              <a:rPr lang="en-US" sz="2000" dirty="0">
                <a:solidFill>
                  <a:srgbClr val="000000"/>
                </a:solidFill>
              </a:rPr>
              <a:t>Maintenance agreements, Out of warranty repairs, Additional services</a:t>
            </a:r>
          </a:p>
          <a:p>
            <a:pPr>
              <a:buClr>
                <a:schemeClr val="tx1"/>
              </a:buClr>
            </a:pPr>
            <a:r>
              <a:rPr lang="en-US" sz="2000" dirty="0">
                <a:solidFill>
                  <a:srgbClr val="000000"/>
                </a:solidFill>
              </a:rPr>
              <a:t>Great opportunity to sell replacement system. (same or new home/business owner)</a:t>
            </a:r>
          </a:p>
          <a:p>
            <a:pPr>
              <a:buClr>
                <a:schemeClr val="tx1"/>
              </a:buClr>
            </a:pPr>
            <a:r>
              <a:rPr lang="en-US" sz="2000" dirty="0">
                <a:solidFill>
                  <a:srgbClr val="000000"/>
                </a:solidFill>
              </a:rPr>
              <a:t>Assurance Care Plans allow you to make a mark-up on replacement parts</a:t>
            </a:r>
          </a:p>
          <a:p>
            <a:pPr>
              <a:buClr>
                <a:schemeClr val="tx1"/>
              </a:buClr>
            </a:pPr>
            <a:r>
              <a:rPr lang="en-US" sz="2000" dirty="0" smtClean="0">
                <a:solidFill>
                  <a:srgbClr val="000000"/>
                </a:solidFill>
              </a:rPr>
              <a:t>Purchase warranties up to </a:t>
            </a:r>
            <a:r>
              <a:rPr lang="en-US" sz="2000" b="1" dirty="0" smtClean="0">
                <a:solidFill>
                  <a:srgbClr val="000000"/>
                </a:solidFill>
              </a:rPr>
              <a:t>2 years </a:t>
            </a:r>
            <a:r>
              <a:rPr lang="en-US" sz="2000" dirty="0" smtClean="0">
                <a:solidFill>
                  <a:srgbClr val="000000"/>
                </a:solidFill>
              </a:rPr>
              <a:t>after installation. </a:t>
            </a:r>
            <a:endParaRPr lang="en-US" sz="2000" dirty="0">
              <a:solidFill>
                <a:srgbClr val="000000"/>
              </a:solidFill>
            </a:endParaRPr>
          </a:p>
          <a:p>
            <a:pPr lvl="1">
              <a:buClr>
                <a:schemeClr val="tx1"/>
              </a:buClr>
            </a:pPr>
            <a:r>
              <a:rPr lang="en-US" sz="1600" dirty="0">
                <a:solidFill>
                  <a:srgbClr val="000000"/>
                </a:solidFill>
              </a:rPr>
              <a:t>This allows you to retroactively sell warranties and lock in past or new customers who's equipment was installed within </a:t>
            </a:r>
            <a:r>
              <a:rPr lang="en-US" sz="1600" b="1" dirty="0" smtClean="0">
                <a:solidFill>
                  <a:srgbClr val="000000"/>
                </a:solidFill>
              </a:rPr>
              <a:t>2 years</a:t>
            </a:r>
            <a:r>
              <a:rPr lang="en-US" sz="1600" dirty="0" smtClean="0">
                <a:solidFill>
                  <a:srgbClr val="000000"/>
                </a:solidFill>
              </a:rPr>
              <a:t>.</a:t>
            </a:r>
            <a:endParaRPr lang="en-US" sz="1600" dirty="0">
              <a:solidFill>
                <a:srgbClr val="000000"/>
              </a:solidFill>
            </a:endParaRPr>
          </a:p>
          <a:p>
            <a:pPr>
              <a:buClr>
                <a:schemeClr val="tx1"/>
              </a:buClr>
            </a:pPr>
            <a:r>
              <a:rPr lang="en-US" sz="2000" dirty="0">
                <a:solidFill>
                  <a:srgbClr val="000000"/>
                </a:solidFill>
              </a:rPr>
              <a:t>Differentiate from others not offering ESA.</a:t>
            </a:r>
          </a:p>
          <a:p>
            <a:pPr>
              <a:buClr>
                <a:schemeClr val="tx1"/>
              </a:buClr>
            </a:pPr>
            <a:r>
              <a:rPr lang="en-US" sz="2000" dirty="0">
                <a:solidFill>
                  <a:srgbClr val="000000"/>
                </a:solidFill>
              </a:rPr>
              <a:t>Service Agreements become an ASSET to your company.   </a:t>
            </a:r>
          </a:p>
          <a:p>
            <a:pPr lvl="1">
              <a:buClr>
                <a:schemeClr val="tx1"/>
              </a:buClr>
            </a:pPr>
            <a:r>
              <a:rPr lang="en-US" sz="1600" dirty="0">
                <a:solidFill>
                  <a:srgbClr val="000000"/>
                </a:solidFill>
              </a:rPr>
              <a:t>“Asset” customers add value to your company. The more you have locked in, the better!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55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/>
          <p:cNvSpPr>
            <a:spLocks noGrp="1"/>
          </p:cNvSpPr>
          <p:nvPr/>
        </p:nvSpPr>
        <p:spPr>
          <a:xfrm>
            <a:off x="688468" y="1685816"/>
            <a:ext cx="10467212" cy="5413747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rgbClr val="C40000"/>
              </a:buClr>
              <a:buSzPct val="80000"/>
              <a:buFont typeface="Wingdings 2"/>
              <a:buChar char=""/>
              <a:defRPr sz="280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rgbClr val="C40000"/>
              </a:buClr>
              <a:buSzPct val="100000"/>
              <a:buFont typeface="Verdana"/>
              <a:buChar char="◦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sz="1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sz="17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sz="15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6364" lvl="1" indent="-342900">
              <a:buClr>
                <a:schemeClr val="tx1"/>
              </a:buClr>
              <a:buFont typeface="+mj-lt"/>
              <a:buAutoNum type="arabicPeriod"/>
            </a:pPr>
            <a:r>
              <a:rPr lang="en-US" sz="1600" b="1" dirty="0">
                <a:solidFill>
                  <a:schemeClr val="tx1"/>
                </a:solidFill>
              </a:rPr>
              <a:t>Crunch the numbers - </a:t>
            </a:r>
            <a:r>
              <a:rPr lang="en-US" sz="1600" dirty="0">
                <a:solidFill>
                  <a:schemeClr val="tx1"/>
                </a:solidFill>
              </a:rPr>
              <a:t>Begin by figuring out the dollar value of your average sale. If you have 20 customers and total sales of $1,000 on a typical day, your average sale is $50. Then you can set a new target and plot your strategy to hit it. </a:t>
            </a:r>
          </a:p>
          <a:p>
            <a:pPr marL="806958" lvl="2" indent="-285750">
              <a:buClr>
                <a:schemeClr val="tx1"/>
              </a:buClr>
            </a:pPr>
            <a:r>
              <a:rPr lang="en-US" sz="1400" dirty="0">
                <a:solidFill>
                  <a:schemeClr val="tx1"/>
                </a:solidFill>
              </a:rPr>
              <a:t>Our extended warranties are a great pairing for equipment and allow you to make immediate profits on every sale </a:t>
            </a:r>
            <a:r>
              <a:rPr lang="en-US" sz="1400" u="sng" dirty="0">
                <a:solidFill>
                  <a:schemeClr val="tx1"/>
                </a:solidFill>
              </a:rPr>
              <a:t>without any cost to you the dealer! </a:t>
            </a:r>
          </a:p>
          <a:p>
            <a:pPr marL="569214" lvl="1" indent="-285750">
              <a:buClr>
                <a:schemeClr val="tx1"/>
              </a:buClr>
            </a:pPr>
            <a:endParaRPr lang="en-US" sz="1600" b="1" dirty="0">
              <a:solidFill>
                <a:schemeClr val="tx1"/>
              </a:solidFill>
            </a:endParaRPr>
          </a:p>
          <a:p>
            <a:pPr marL="626364" lvl="1" indent="-342900">
              <a:buClr>
                <a:schemeClr val="tx1"/>
              </a:buClr>
              <a:buFont typeface="+mj-lt"/>
              <a:buAutoNum type="arabicPeriod" startAt="2"/>
            </a:pPr>
            <a:r>
              <a:rPr lang="en-US" sz="1600" b="1" dirty="0">
                <a:solidFill>
                  <a:schemeClr val="tx1"/>
                </a:solidFill>
              </a:rPr>
              <a:t>Change your product or service mix - </a:t>
            </a:r>
            <a:r>
              <a:rPr lang="en-US" sz="1600" dirty="0">
                <a:solidFill>
                  <a:schemeClr val="tx1"/>
                </a:solidFill>
              </a:rPr>
              <a:t>Adding or subtracting to what you sell can help grow your typical ticket size. </a:t>
            </a:r>
          </a:p>
          <a:p>
            <a:pPr marL="806958" lvl="2" indent="-285750">
              <a:buClr>
                <a:schemeClr val="tx1"/>
              </a:buClr>
            </a:pPr>
            <a:r>
              <a:rPr lang="en-US" sz="1400" dirty="0">
                <a:solidFill>
                  <a:schemeClr val="tx1"/>
                </a:solidFill>
              </a:rPr>
              <a:t>By Including extended warranties or other services/products you are adding higher-priced services to the mix. </a:t>
            </a:r>
          </a:p>
          <a:p>
            <a:pPr marL="283464" lvl="1" indent="0">
              <a:buClr>
                <a:schemeClr val="tx1"/>
              </a:buClr>
              <a:buNone/>
            </a:pPr>
            <a:endParaRPr lang="en-US" sz="1600" b="1" dirty="0">
              <a:solidFill>
                <a:schemeClr val="tx1"/>
              </a:solidFill>
            </a:endParaRPr>
          </a:p>
          <a:p>
            <a:pPr marL="626364" lvl="1" indent="-342900">
              <a:buClr>
                <a:schemeClr val="tx1"/>
              </a:buClr>
              <a:buFont typeface="+mj-lt"/>
              <a:buAutoNum type="arabicPeriod" startAt="3"/>
            </a:pPr>
            <a:r>
              <a:rPr lang="en-US" sz="1600" b="1" dirty="0">
                <a:solidFill>
                  <a:schemeClr val="tx1"/>
                </a:solidFill>
              </a:rPr>
              <a:t>Bundle your offerings -</a:t>
            </a:r>
            <a:r>
              <a:rPr lang="en-US" sz="1600" dirty="0">
                <a:solidFill>
                  <a:schemeClr val="tx1"/>
                </a:solidFill>
              </a:rPr>
              <a:t> Encourage customers to spend more by giving them a package deal on multiple products or services</a:t>
            </a:r>
          </a:p>
          <a:p>
            <a:pPr marL="806958" lvl="2" indent="-285750">
              <a:buClr>
                <a:schemeClr val="tx1"/>
              </a:buClr>
            </a:pPr>
            <a:r>
              <a:rPr lang="en-US" sz="1400" dirty="0">
                <a:solidFill>
                  <a:schemeClr val="tx1"/>
                </a:solidFill>
              </a:rPr>
              <a:t>Bundle the extended warranty with maintenance agreements and accessories, such as an air cleaner. </a:t>
            </a:r>
          </a:p>
          <a:p>
            <a:pPr marL="806958" lvl="2" indent="-285750">
              <a:buClr>
                <a:schemeClr val="tx1"/>
              </a:buClr>
            </a:pPr>
            <a:endParaRPr lang="en-US" sz="1400" dirty="0">
              <a:solidFill>
                <a:schemeClr val="tx1"/>
              </a:solidFill>
            </a:endParaRPr>
          </a:p>
          <a:p>
            <a:pPr marL="626364" lvl="1" indent="-342900">
              <a:buClr>
                <a:schemeClr val="tx1"/>
              </a:buClr>
              <a:buFont typeface="+mj-lt"/>
              <a:buAutoNum type="arabicPeriod" startAt="4"/>
            </a:pPr>
            <a:r>
              <a:rPr lang="en-US" sz="1600" b="1" dirty="0">
                <a:solidFill>
                  <a:schemeClr val="tx1"/>
                </a:solidFill>
              </a:rPr>
              <a:t>Create weekly or monthly sales challenges -</a:t>
            </a:r>
            <a:r>
              <a:rPr lang="en-US" sz="1600" dirty="0">
                <a:solidFill>
                  <a:schemeClr val="tx1"/>
                </a:solidFill>
              </a:rPr>
              <a:t> Focusing your sales team on a particular area for a week or a month can also generate add-on business.</a:t>
            </a:r>
          </a:p>
          <a:p>
            <a:pPr marL="806958" lvl="2" indent="-285750">
              <a:buClr>
                <a:schemeClr val="tx1"/>
              </a:buClr>
            </a:pPr>
            <a:r>
              <a:rPr lang="en-US" sz="1400" dirty="0">
                <a:solidFill>
                  <a:schemeClr val="tx1"/>
                </a:solidFill>
              </a:rPr>
              <a:t>Give spiffs to the  sales person who sells the most equipment with extended warranties. </a:t>
            </a:r>
          </a:p>
          <a:p>
            <a:pPr marL="740664" lvl="1" indent="-457200">
              <a:buClr>
                <a:schemeClr val="tx1"/>
              </a:buClr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033647" y="608752"/>
            <a:ext cx="8229600" cy="937101"/>
          </a:xfrm>
        </p:spPr>
        <p:txBody>
          <a:bodyPr/>
          <a:lstStyle/>
          <a:p>
            <a:pPr algn="ctr"/>
            <a:r>
              <a:rPr lang="en-US" dirty="0" smtClean="0"/>
              <a:t>Increasing Your Average Sale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97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888473" y="300050"/>
            <a:ext cx="8229600" cy="937101"/>
          </a:xfrm>
        </p:spPr>
        <p:txBody>
          <a:bodyPr/>
          <a:lstStyle/>
          <a:p>
            <a:pPr algn="ctr"/>
            <a:r>
              <a:rPr lang="en-US" smtClean="0"/>
              <a:t>Increasing Average Sale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/>
        </p:nvSpPr>
        <p:spPr>
          <a:xfrm>
            <a:off x="626123" y="1429195"/>
            <a:ext cx="10754299" cy="82952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rgbClr val="C40000"/>
              </a:buClr>
              <a:buSzPct val="80000"/>
              <a:buFont typeface="Wingdings 2"/>
              <a:buChar char=""/>
              <a:defRPr sz="280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rgbClr val="C40000"/>
              </a:buClr>
              <a:buSzPct val="100000"/>
              <a:buFont typeface="Verdana"/>
              <a:buChar char="◦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sz="1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sz="17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sz="15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900" dirty="0" smtClean="0">
                <a:solidFill>
                  <a:srgbClr val="000000"/>
                </a:solidFill>
              </a:rPr>
              <a:t>Opportunities for additional revenue.</a:t>
            </a:r>
            <a:endParaRPr lang="en-US" sz="19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/>
        </p:nvSpPr>
        <p:spPr>
          <a:xfrm>
            <a:off x="661672" y="1843955"/>
            <a:ext cx="6705600" cy="3881595"/>
          </a:xfrm>
          <a:prstGeom prst="rect">
            <a:avLst/>
          </a:prstGeom>
        </p:spPr>
        <p:txBody>
          <a:bodyPr vert="horz" lIns="182880" tIns="91440">
            <a:normAutofit lnSpcReduction="10000"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rgbClr val="C40000"/>
              </a:buClr>
              <a:buSzPct val="80000"/>
              <a:buFont typeface="Wingdings 2"/>
              <a:buChar char=""/>
              <a:defRPr sz="280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rgbClr val="C40000"/>
              </a:buClr>
              <a:buSzPct val="100000"/>
              <a:buFont typeface="Verdana"/>
              <a:buChar char="◦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sz="1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sz="17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sz="15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ClrTx/>
              <a:buFont typeface="+mj-lt"/>
              <a:buAutoNum type="arabicPeriod"/>
            </a:pPr>
            <a:r>
              <a:rPr lang="en-US" sz="2000" dirty="0" smtClean="0">
                <a:solidFill>
                  <a:srgbClr val="000000"/>
                </a:solidFill>
              </a:rPr>
              <a:t>Current without warranties</a:t>
            </a:r>
          </a:p>
          <a:p>
            <a:pPr marL="797814" lvl="1" indent="-514350">
              <a:buClrTx/>
            </a:pPr>
            <a:r>
              <a:rPr lang="en-US" sz="2000" dirty="0">
                <a:solidFill>
                  <a:srgbClr val="000000"/>
                </a:solidFill>
              </a:rPr>
              <a:t>A</a:t>
            </a:r>
            <a:r>
              <a:rPr lang="en-US" sz="2000" dirty="0" smtClean="0">
                <a:solidFill>
                  <a:srgbClr val="000000"/>
                </a:solidFill>
              </a:rPr>
              <a:t>verage daily sales = $1000</a:t>
            </a:r>
          </a:p>
          <a:p>
            <a:pPr marL="797814" lvl="1" indent="-514350">
              <a:buClrTx/>
            </a:pPr>
            <a:r>
              <a:rPr lang="en-US" sz="2000" dirty="0" smtClean="0">
                <a:solidFill>
                  <a:srgbClr val="000000"/>
                </a:solidFill>
              </a:rPr>
              <a:t>20 customers per day = $50/sale</a:t>
            </a:r>
          </a:p>
          <a:p>
            <a:pPr marL="797814" lvl="1" indent="-514350">
              <a:buClrTx/>
            </a:pPr>
            <a:r>
              <a:rPr lang="en-US" sz="2000" dirty="0" err="1" smtClean="0">
                <a:solidFill>
                  <a:srgbClr val="000000"/>
                </a:solidFill>
              </a:rPr>
              <a:t>Apprx</a:t>
            </a:r>
            <a:r>
              <a:rPr lang="en-US" sz="2000" dirty="0" smtClean="0">
                <a:solidFill>
                  <a:srgbClr val="000000"/>
                </a:solidFill>
              </a:rPr>
              <a:t>. 300 working days per year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000" dirty="0" smtClean="0">
                <a:solidFill>
                  <a:srgbClr val="000000"/>
                </a:solidFill>
              </a:rPr>
              <a:t>Warranty as option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000" dirty="0" smtClean="0">
                <a:solidFill>
                  <a:srgbClr val="000000"/>
                </a:solidFill>
              </a:rPr>
              <a:t>Including Warranties with every sale:</a:t>
            </a:r>
          </a:p>
          <a:p>
            <a:pPr marL="797814" lvl="1" indent="-514350">
              <a:buClrTx/>
            </a:pPr>
            <a:r>
              <a:rPr lang="en-US" sz="2000" dirty="0" smtClean="0">
                <a:solidFill>
                  <a:srgbClr val="000000"/>
                </a:solidFill>
              </a:rPr>
              <a:t>Average $100 additional revenue/sale</a:t>
            </a:r>
          </a:p>
          <a:p>
            <a:pPr marL="797814" lvl="1" indent="-514350">
              <a:buClrTx/>
            </a:pPr>
            <a:r>
              <a:rPr lang="en-US" sz="2000" dirty="0">
                <a:solidFill>
                  <a:srgbClr val="000000"/>
                </a:solidFill>
              </a:rPr>
              <a:t>Average daily sales = $</a:t>
            </a:r>
            <a:r>
              <a:rPr lang="en-US" sz="2000" dirty="0" smtClean="0">
                <a:solidFill>
                  <a:srgbClr val="000000"/>
                </a:solidFill>
              </a:rPr>
              <a:t>3000</a:t>
            </a:r>
            <a:r>
              <a:rPr lang="en-US" sz="2600" dirty="0" smtClean="0">
                <a:solidFill>
                  <a:srgbClr val="000000"/>
                </a:solidFill>
              </a:rPr>
              <a:t>	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000" dirty="0" smtClean="0">
                <a:solidFill>
                  <a:srgbClr val="000000"/>
                </a:solidFill>
              </a:rPr>
              <a:t>Other Revenue opportunities</a:t>
            </a:r>
            <a:endParaRPr lang="en-US" sz="2000" dirty="0">
              <a:solidFill>
                <a:srgbClr val="000000"/>
              </a:solidFill>
            </a:endParaRPr>
          </a:p>
          <a:p>
            <a:pPr marL="797814" lvl="1" indent="-514350">
              <a:buClrTx/>
            </a:pPr>
            <a:r>
              <a:rPr lang="en-US" sz="2000" dirty="0" smtClean="0">
                <a:solidFill>
                  <a:srgbClr val="000000"/>
                </a:solidFill>
              </a:rPr>
              <a:t>Maintenance agreements</a:t>
            </a:r>
            <a:endParaRPr lang="en-US" sz="2000" dirty="0">
              <a:solidFill>
                <a:srgbClr val="000000"/>
              </a:solidFill>
            </a:endParaRPr>
          </a:p>
          <a:p>
            <a:pPr marL="797814" lvl="1" indent="-514350">
              <a:buClrTx/>
            </a:pPr>
            <a:r>
              <a:rPr lang="en-US" sz="2000" dirty="0" smtClean="0">
                <a:solidFill>
                  <a:srgbClr val="000000"/>
                </a:solidFill>
              </a:rPr>
              <a:t>Additional Selling opportunities</a:t>
            </a:r>
            <a:r>
              <a:rPr lang="en-US" sz="2600" dirty="0">
                <a:solidFill>
                  <a:srgbClr val="000000"/>
                </a:solidFill>
              </a:rPr>
              <a:t>	</a:t>
            </a:r>
          </a:p>
          <a:p>
            <a:pPr marL="797814" lvl="1" indent="-514350">
              <a:buClrTx/>
            </a:pPr>
            <a:endParaRPr lang="en-US" sz="2600" dirty="0">
              <a:solidFill>
                <a:srgbClr val="000000"/>
              </a:solidFill>
            </a:endParaRPr>
          </a:p>
        </p:txBody>
      </p:sp>
      <p:pic>
        <p:nvPicPr>
          <p:cNvPr id="1026" name="Picture 2" descr="https://lh5.googleusercontent.com/_oe2q9xMfzTB2TNY_tW5hcbtvXQ9hIyoDAbQHsg_dkJ3QxVEW00hWV3_Obd3F4EJPPFpP_DrpUTwI6A7BxISMNOmxvcO66E8vKyJrRulZj_2DqGzSBBhRFQHB3TKbAMEH_OhU0u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422" y="2017864"/>
            <a:ext cx="5715000" cy="353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82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/>
          </p:cNvSpPr>
          <p:nvPr/>
        </p:nvSpPr>
        <p:spPr>
          <a:xfrm>
            <a:off x="573490" y="1466108"/>
            <a:ext cx="11045019" cy="325167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rgbClr val="C40000"/>
              </a:buClr>
              <a:buSzPct val="80000"/>
              <a:buFont typeface="Wingdings 2"/>
              <a:buChar char=""/>
              <a:defRPr sz="280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rgbClr val="C40000"/>
              </a:buClr>
              <a:buSzPct val="100000"/>
              <a:buFont typeface="Verdana"/>
              <a:buChar char="◦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sz="1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sz="17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sz="15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</a:pPr>
            <a:r>
              <a:rPr lang="en-US" sz="2200" dirty="0">
                <a:solidFill>
                  <a:srgbClr val="000000"/>
                </a:solidFill>
              </a:rPr>
              <a:t>THE MOST EFFECTIVE WAY OF SELLING EXTENDED WARRANTIES IS TO </a:t>
            </a:r>
            <a:r>
              <a:rPr lang="en-US" sz="2200" b="1" u="sng" dirty="0">
                <a:solidFill>
                  <a:srgbClr val="000000"/>
                </a:solidFill>
              </a:rPr>
              <a:t>NOT</a:t>
            </a:r>
            <a:r>
              <a:rPr lang="en-US" sz="2200" u="sng" dirty="0">
                <a:solidFill>
                  <a:srgbClr val="000000"/>
                </a:solidFill>
              </a:rPr>
              <a:t> </a:t>
            </a:r>
            <a:r>
              <a:rPr lang="en-US" sz="2200" b="1" u="sng" dirty="0">
                <a:solidFill>
                  <a:srgbClr val="000000"/>
                </a:solidFill>
              </a:rPr>
              <a:t>SELL</a:t>
            </a:r>
            <a:r>
              <a:rPr lang="en-US" sz="2200" dirty="0">
                <a:solidFill>
                  <a:srgbClr val="000000"/>
                </a:solidFill>
              </a:rPr>
              <a:t> THEM AT ALL!</a:t>
            </a:r>
          </a:p>
          <a:p>
            <a:pPr>
              <a:buClrTx/>
            </a:pPr>
            <a:r>
              <a:rPr lang="en-US" sz="2400" b="1" u="sng" dirty="0">
                <a:solidFill>
                  <a:srgbClr val="000000"/>
                </a:solidFill>
              </a:rPr>
              <a:t>INCLUDE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200" dirty="0">
                <a:solidFill>
                  <a:srgbClr val="000000"/>
                </a:solidFill>
              </a:rPr>
              <a:t>the warranty in the price of the system or unit your are selling. </a:t>
            </a:r>
          </a:p>
          <a:p>
            <a:pPr lvl="1">
              <a:buClrTx/>
            </a:pPr>
            <a:r>
              <a:rPr lang="en-US" sz="1800" dirty="0">
                <a:solidFill>
                  <a:srgbClr val="000000"/>
                </a:solidFill>
              </a:rPr>
              <a:t>Customers are more likely to purchase the extended warranty if it is included in the sales price of the system up front.</a:t>
            </a:r>
          </a:p>
          <a:p>
            <a:pPr lvl="1">
              <a:buClrTx/>
            </a:pPr>
            <a:r>
              <a:rPr lang="en-US" sz="1800" dirty="0">
                <a:solidFill>
                  <a:srgbClr val="000000"/>
                </a:solidFill>
              </a:rPr>
              <a:t>“Add-On” sales are much less effective than inclusive sales. </a:t>
            </a:r>
            <a:endParaRPr lang="en-US" sz="2200" dirty="0">
              <a:solidFill>
                <a:srgbClr val="000000"/>
              </a:solidFill>
            </a:endParaRPr>
          </a:p>
          <a:p>
            <a:pPr>
              <a:buClrTx/>
            </a:pPr>
            <a:r>
              <a:rPr lang="en-US" sz="2200" b="1" u="sng" dirty="0">
                <a:solidFill>
                  <a:srgbClr val="000000"/>
                </a:solidFill>
              </a:rPr>
              <a:t>ADVERTISE AND PROMOTE </a:t>
            </a:r>
            <a:r>
              <a:rPr lang="en-US" sz="2200" dirty="0">
                <a:solidFill>
                  <a:srgbClr val="000000"/>
                </a:solidFill>
              </a:rPr>
              <a:t> the fact that your equipment “Includes” the additional warranty coverage.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11349" y="4442356"/>
            <a:ext cx="83693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472" lvl="1" algn="ctr">
              <a:lnSpc>
                <a:spcPct val="150000"/>
              </a:lnSpc>
            </a:pPr>
            <a:r>
              <a:rPr lang="en-US" sz="3000" b="1" u="sng" dirty="0">
                <a:solidFill>
                  <a:srgbClr val="000000"/>
                </a:solidFill>
              </a:rPr>
              <a:t>Warranty Cost ÷ Years Covered </a:t>
            </a:r>
          </a:p>
          <a:p>
            <a:pPr marL="347472" lvl="1" algn="ctr"/>
            <a:r>
              <a:rPr lang="en-US" sz="3000" b="1" dirty="0">
                <a:solidFill>
                  <a:srgbClr val="000000"/>
                </a:solidFill>
              </a:rPr>
              <a:t>Ex.) $390 ÷ 10yrs = $</a:t>
            </a:r>
            <a:r>
              <a:rPr lang="en-US" sz="3000" b="1" dirty="0" smtClean="0">
                <a:solidFill>
                  <a:srgbClr val="000000"/>
                </a:solidFill>
              </a:rPr>
              <a:t>39/year </a:t>
            </a:r>
            <a:r>
              <a:rPr lang="en-US" sz="3000" b="1" dirty="0">
                <a:solidFill>
                  <a:srgbClr val="000000"/>
                </a:solidFill>
              </a:rPr>
              <a:t>or </a:t>
            </a:r>
            <a:r>
              <a:rPr lang="en-US" sz="3000" b="1" dirty="0" smtClean="0">
                <a:solidFill>
                  <a:srgbClr val="000000"/>
                </a:solidFill>
              </a:rPr>
              <a:t>$3.25/month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308237"/>
            <a:ext cx="8229600" cy="937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How to Sell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85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981200" y="443652"/>
            <a:ext cx="8229600" cy="937101"/>
          </a:xfrm>
        </p:spPr>
        <p:txBody>
          <a:bodyPr/>
          <a:lstStyle/>
          <a:p>
            <a:pPr algn="ctr"/>
            <a:r>
              <a:rPr lang="en-US" dirty="0" smtClean="0"/>
              <a:t>LG Assurance Care Website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/>
        </p:nvSpPr>
        <p:spPr>
          <a:xfrm>
            <a:off x="740884" y="1342180"/>
            <a:ext cx="10710232" cy="551582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rgbClr val="C40000"/>
              </a:buClr>
              <a:buSzPct val="80000"/>
              <a:buFont typeface="Wingdings 2"/>
              <a:buChar char=""/>
              <a:defRPr sz="280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rgbClr val="C40000"/>
              </a:buClr>
              <a:buSzPct val="100000"/>
              <a:buFont typeface="Verdana"/>
              <a:buChar char="◦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sz="1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sz="17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sz="15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1900" dirty="0">
              <a:solidFill>
                <a:srgbClr val="000000"/>
              </a:solidFill>
            </a:endParaRPr>
          </a:p>
          <a:p>
            <a:pPr fontAlgn="base">
              <a:buClr>
                <a:schemeClr val="tx1"/>
              </a:buClr>
            </a:pPr>
            <a:r>
              <a:rPr lang="en-US" sz="4000" dirty="0">
                <a:solidFill>
                  <a:schemeClr val="tx1"/>
                </a:solidFill>
              </a:rPr>
              <a:t>Complete Warranty Management Portal</a:t>
            </a:r>
          </a:p>
          <a:p>
            <a:pPr fontAlgn="base">
              <a:buClr>
                <a:schemeClr val="tx1"/>
              </a:buClr>
            </a:pPr>
            <a:r>
              <a:rPr lang="en-US" sz="4000" dirty="0">
                <a:solidFill>
                  <a:schemeClr val="tx1"/>
                </a:solidFill>
              </a:rPr>
              <a:t>Equipment Registration/Warranty purchase</a:t>
            </a:r>
          </a:p>
          <a:p>
            <a:pPr fontAlgn="base">
              <a:buClr>
                <a:schemeClr val="tx1"/>
              </a:buClr>
            </a:pPr>
            <a:r>
              <a:rPr lang="en-US" sz="4000" dirty="0">
                <a:solidFill>
                  <a:schemeClr val="tx1"/>
                </a:solidFill>
              </a:rPr>
              <a:t>Manage &amp; track Claims</a:t>
            </a:r>
          </a:p>
          <a:p>
            <a:pPr fontAlgn="base">
              <a:buClr>
                <a:schemeClr val="tx1"/>
              </a:buClr>
            </a:pPr>
            <a:r>
              <a:rPr lang="en-US" sz="4000" dirty="0">
                <a:solidFill>
                  <a:schemeClr val="tx1"/>
                </a:solidFill>
              </a:rPr>
              <a:t>FAQ, marketing materials, &amp; program documents</a:t>
            </a:r>
          </a:p>
          <a:p>
            <a:pPr marL="569214" lvl="1" indent="-285750">
              <a:lnSpc>
                <a:spcPct val="90000"/>
              </a:lnSpc>
              <a:buClr>
                <a:schemeClr val="accent2"/>
              </a:buClr>
            </a:pPr>
            <a:endParaRPr lang="en-US" sz="1800" dirty="0">
              <a:solidFill>
                <a:srgbClr val="000000"/>
              </a:solidFill>
            </a:endParaRPr>
          </a:p>
          <a:p>
            <a:pPr marL="283464" lvl="1" indent="0">
              <a:lnSpc>
                <a:spcPct val="90000"/>
              </a:lnSpc>
              <a:buNone/>
            </a:pPr>
            <a:endParaRPr lang="en-US" sz="2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54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981200" y="443652"/>
            <a:ext cx="8229600" cy="937101"/>
          </a:xfrm>
        </p:spPr>
        <p:txBody>
          <a:bodyPr/>
          <a:lstStyle/>
          <a:p>
            <a:pPr algn="ctr"/>
            <a:r>
              <a:rPr lang="en-US" dirty="0" smtClean="0"/>
              <a:t>Want more info?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/>
        </p:nvSpPr>
        <p:spPr>
          <a:xfrm>
            <a:off x="740884" y="1417130"/>
            <a:ext cx="10710232" cy="551582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rgbClr val="C40000"/>
              </a:buClr>
              <a:buSzPct val="80000"/>
              <a:buFont typeface="Wingdings 2"/>
              <a:buChar char=""/>
              <a:defRPr sz="280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rgbClr val="C40000"/>
              </a:buClr>
              <a:buSzPct val="100000"/>
              <a:buFont typeface="Verdana"/>
              <a:buChar char="◦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sz="1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sz="17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sz="1500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Tx/>
              <a:buNone/>
            </a:pPr>
            <a:r>
              <a:rPr lang="en-US" sz="3800" dirty="0" smtClean="0">
                <a:solidFill>
                  <a:srgbClr val="000000"/>
                </a:solidFill>
              </a:rPr>
              <a:t>Login to LG-DFS-</a:t>
            </a:r>
            <a:r>
              <a:rPr lang="en-US" sz="3800" dirty="0" err="1" smtClean="0">
                <a:solidFill>
                  <a:srgbClr val="000000"/>
                </a:solidFill>
              </a:rPr>
              <a:t>Warranty.com</a:t>
            </a:r>
            <a:r>
              <a:rPr lang="en-US" sz="3800" dirty="0" smtClean="0">
                <a:solidFill>
                  <a:srgbClr val="000000"/>
                </a:solidFill>
              </a:rPr>
              <a:t> OR Contact LG Assurance Care Plan </a:t>
            </a:r>
            <a:r>
              <a:rPr lang="en-US" sz="3800" i="1" dirty="0" smtClean="0">
                <a:solidFill>
                  <a:srgbClr val="000000"/>
                </a:solidFill>
              </a:rPr>
              <a:t>support</a:t>
            </a:r>
            <a:r>
              <a:rPr lang="en-US" sz="3800" dirty="0" smtClean="0">
                <a:solidFill>
                  <a:srgbClr val="000000"/>
                </a:solidFill>
              </a:rPr>
              <a:t> for help getting started with LG’s exclusive extended warranty program.</a:t>
            </a:r>
          </a:p>
          <a:p>
            <a:pPr marL="0" indent="0">
              <a:buClrTx/>
              <a:buNone/>
            </a:pPr>
            <a:endParaRPr lang="en-US" sz="3800" dirty="0" smtClean="0">
              <a:solidFill>
                <a:srgbClr val="000000"/>
              </a:solidFill>
            </a:endParaRPr>
          </a:p>
          <a:p>
            <a:pPr marL="0" indent="0">
              <a:buClrTx/>
              <a:buNone/>
            </a:pPr>
            <a:r>
              <a:rPr lang="en-US" sz="3800" dirty="0" smtClean="0">
                <a:solidFill>
                  <a:srgbClr val="000000"/>
                </a:solidFill>
              </a:rPr>
              <a:t>Register or Login: </a:t>
            </a:r>
            <a:r>
              <a:rPr lang="en-US" sz="3800" dirty="0" smtClean="0">
                <a:solidFill>
                  <a:srgbClr val="000000"/>
                </a:solidFill>
                <a:hlinkClick r:id="rId3"/>
              </a:rPr>
              <a:t>www.LG-DFS-Warranty.com</a:t>
            </a:r>
            <a:endParaRPr lang="en-US" sz="3800" dirty="0">
              <a:solidFill>
                <a:srgbClr val="000000"/>
              </a:solidFill>
            </a:endParaRPr>
          </a:p>
          <a:p>
            <a:pPr marL="0" indent="0">
              <a:buClrTx/>
              <a:buNone/>
            </a:pPr>
            <a:r>
              <a:rPr lang="en-US" sz="3800" dirty="0" smtClean="0">
                <a:solidFill>
                  <a:srgbClr val="000000"/>
                </a:solidFill>
              </a:rPr>
              <a:t>Email: </a:t>
            </a:r>
            <a:r>
              <a:rPr lang="en-US" sz="3800" dirty="0" smtClean="0">
                <a:solidFill>
                  <a:srgbClr val="000000"/>
                </a:solidFill>
                <a:hlinkClick r:id="rId4"/>
              </a:rPr>
              <a:t>support@lg-dfs-warranty.com</a:t>
            </a:r>
            <a:endParaRPr lang="en-US" sz="3800" dirty="0" smtClean="0">
              <a:solidFill>
                <a:srgbClr val="000000"/>
              </a:solidFill>
            </a:endParaRPr>
          </a:p>
          <a:p>
            <a:pPr marL="0" indent="0">
              <a:buClrTx/>
              <a:buNone/>
            </a:pPr>
            <a:r>
              <a:rPr lang="en-US" sz="3800" dirty="0" smtClean="0">
                <a:solidFill>
                  <a:srgbClr val="000000"/>
                </a:solidFill>
              </a:rPr>
              <a:t>Call: 1-855-543-9277</a:t>
            </a:r>
          </a:p>
          <a:p>
            <a:pPr marL="0" indent="0">
              <a:buClrTx/>
              <a:buNone/>
            </a:pPr>
            <a:endParaRPr lang="en-US" sz="3800" dirty="0">
              <a:solidFill>
                <a:srgbClr val="000000"/>
              </a:solidFill>
            </a:endParaRPr>
          </a:p>
          <a:p>
            <a:pPr marL="569214" lvl="1" indent="-285750">
              <a:lnSpc>
                <a:spcPct val="90000"/>
              </a:lnSpc>
              <a:buClr>
                <a:schemeClr val="accent2"/>
              </a:buClr>
            </a:pPr>
            <a:endParaRPr lang="en-US" sz="1800" dirty="0">
              <a:solidFill>
                <a:srgbClr val="000000"/>
              </a:solidFill>
            </a:endParaRPr>
          </a:p>
          <a:p>
            <a:pPr marL="283464" lvl="1" indent="0">
              <a:lnSpc>
                <a:spcPct val="90000"/>
              </a:lnSpc>
              <a:buNone/>
            </a:pPr>
            <a:endParaRPr lang="en-US" sz="2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66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26431</TotalTime>
  <Words>1044</Words>
  <Application>Microsoft Macintosh PowerPoint</Application>
  <PresentationFormat>Widescreen</PresentationFormat>
  <Paragraphs>132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Verdana</vt:lpstr>
      <vt:lpstr>Wingdings 2</vt:lpstr>
      <vt:lpstr>Office Theme</vt:lpstr>
      <vt:lpstr>PowerPoint Presentation</vt:lpstr>
      <vt:lpstr>Guaranteed Warranties</vt:lpstr>
      <vt:lpstr>Extended Warranties</vt:lpstr>
      <vt:lpstr>Increasing Sales / Profits </vt:lpstr>
      <vt:lpstr>Increasing Your Average Sale</vt:lpstr>
      <vt:lpstr>Increasing Average Sale</vt:lpstr>
      <vt:lpstr>PowerPoint Presentation</vt:lpstr>
      <vt:lpstr>LG Assurance Care Website</vt:lpstr>
      <vt:lpstr>Want more info?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Ahrens</dc:creator>
  <cp:lastModifiedBy>Nick Ahrens</cp:lastModifiedBy>
  <cp:revision>30</cp:revision>
  <dcterms:created xsi:type="dcterms:W3CDTF">2015-10-28T13:55:15Z</dcterms:created>
  <dcterms:modified xsi:type="dcterms:W3CDTF">2015-12-18T20:09:34Z</dcterms:modified>
</cp:coreProperties>
</file>